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D4D6-73F3-49DF-A4D7-5532CEC5064B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7C788-6212-4EA6-896D-DF674A6FD0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3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07AA-D39B-4666-94CF-A1A493353E9D}" type="datetimeFigureOut">
              <a:rPr lang="en-GB" smtClean="0"/>
              <a:pPr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90C6-BA10-4A76-8B45-EED135538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Research ethics and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how health research is reviewed</a:t>
            </a:r>
            <a:endParaRPr lang="en-GB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45224"/>
            <a:ext cx="6400800" cy="1032520"/>
          </a:xfrm>
        </p:spPr>
        <p:txBody>
          <a:bodyPr>
            <a:normAutofit/>
          </a:bodyPr>
          <a:lstStyle/>
          <a:p>
            <a:pPr algn="l"/>
            <a:r>
              <a:rPr lang="en-GB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This presentation has been developed to form part of the lesson ‘Research ethics and how health research gets reviewed’ - www.nuffieldbioethics.org/education</a:t>
            </a:r>
          </a:p>
        </p:txBody>
      </p:sp>
      <p:pic>
        <p:nvPicPr>
          <p:cNvPr id="5" name="Picture 4" descr="Logo - blu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6296" y="5517232"/>
            <a:ext cx="1542778" cy="92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‘Clinical research’ - What is it?</a:t>
            </a:r>
            <a:endParaRPr lang="en-GB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S:\External relations\Image library\Children and clinical trials\Chocolate trial draw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484784"/>
            <a:ext cx="2195417" cy="453199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347864" y="1700808"/>
            <a:ext cx="5184576" cy="44644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3851921" y="1988840"/>
            <a:ext cx="4392487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does research do?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Collects new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Tests different ideas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Finds out more about a disease and how it is treated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does it include?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Clinical trials for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medicines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Questionnaires and surveys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Watching people (observing them)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Who does clinical research?</a:t>
            </a:r>
            <a:endParaRPr lang="en-GB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/>
          <a:lstStyle/>
          <a:p>
            <a:endParaRPr lang="en-GB" sz="2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GB" sz="2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Doctors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nurses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and other people who work in hospitals or clinics</a:t>
            </a:r>
          </a:p>
          <a:p>
            <a:r>
              <a:rPr lang="en-GB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Researchers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who work at universities</a:t>
            </a:r>
          </a:p>
          <a:p>
            <a:r>
              <a:rPr lang="en-GB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Scientists</a:t>
            </a:r>
            <a:r>
              <a:rPr lang="en-GB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who work in laboratories or hospitals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4" name="Picture 6" descr="S:\External relations\Image library\Emerging biotechnologies\shutterstock_4956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93096"/>
            <a:ext cx="3230880" cy="21549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uby and nurse_1.jpg"/>
          <p:cNvPicPr>
            <a:picLocks noChangeAspect="1"/>
          </p:cNvPicPr>
          <p:nvPr/>
        </p:nvPicPr>
        <p:blipFill>
          <a:blip r:embed="rId3" cstate="print"/>
          <a:srcRect l="10001"/>
          <a:stretch>
            <a:fillRect/>
          </a:stretch>
        </p:blipFill>
        <p:spPr>
          <a:xfrm>
            <a:off x="467544" y="1700808"/>
            <a:ext cx="3887952" cy="248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‘Ethics’ and ‘bioethics’</a:t>
            </a:r>
            <a:b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do they mean?</a:t>
            </a:r>
            <a:endParaRPr lang="en-GB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urgery.resized.jpg"/>
          <p:cNvPicPr>
            <a:picLocks noChangeAspect="1"/>
          </p:cNvPicPr>
          <p:nvPr/>
        </p:nvPicPr>
        <p:blipFill>
          <a:blip r:embed="rId2" cstate="print"/>
          <a:srcRect l="2605"/>
          <a:stretch>
            <a:fillRect/>
          </a:stretch>
        </p:blipFill>
        <p:spPr>
          <a:xfrm>
            <a:off x="6300192" y="1844824"/>
            <a:ext cx="2699792" cy="1432048"/>
          </a:xfrm>
          <a:prstGeom prst="rect">
            <a:avLst/>
          </a:prstGeom>
        </p:spPr>
      </p:pic>
      <p:pic>
        <p:nvPicPr>
          <p:cNvPr id="12" name="Picture 11" descr="GM_crop_field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6288" y="3140968"/>
            <a:ext cx="2717712" cy="1404000"/>
          </a:xfrm>
          <a:prstGeom prst="rect">
            <a:avLst/>
          </a:prstGeom>
        </p:spPr>
      </p:pic>
      <p:pic>
        <p:nvPicPr>
          <p:cNvPr id="14" name="Picture 13" descr="black mouse close 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293096"/>
            <a:ext cx="2163823" cy="1440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1520" y="1556792"/>
            <a:ext cx="5904656" cy="51845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467544" y="1844824"/>
            <a:ext cx="5544616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Ethics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working out the ‘right thing’ to 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Ethical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help us to decide: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we should behave in a certain way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something is right or wrong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Bioethics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working out the right ways to use biology or medicine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Helps us to make decisions about how to use biology or medicine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Should we pay people to donate their organs?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Should we plant food crops that have been changed by scientists?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Should animals be tested to help make medicines for people?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‘Research ethics’?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663508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alt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are ‘</a:t>
            </a:r>
            <a:r>
              <a:rPr lang="en-GB" alt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research ethics</a:t>
            </a:r>
            <a:r>
              <a:rPr lang="en-GB" alt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’? </a:t>
            </a:r>
          </a:p>
          <a:p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Values or principles that help researchers ‘work out’ what they can and can’t do</a:t>
            </a:r>
          </a:p>
          <a:p>
            <a:pPr>
              <a:buNone/>
            </a:pPr>
            <a:endParaRPr lang="en-GB" alt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alt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 what would </a:t>
            </a:r>
            <a:r>
              <a:rPr lang="en-GB" alt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ethical research </a:t>
            </a:r>
            <a:r>
              <a:rPr lang="en-GB" alt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look like?</a:t>
            </a:r>
          </a:p>
          <a:p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people know what the research is about?</a:t>
            </a:r>
          </a:p>
          <a:p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they know enough to decide for themselves whether or not to take part?</a:t>
            </a:r>
          </a:p>
          <a:p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Are you sure that people won’t be harmed by the research?</a:t>
            </a:r>
          </a:p>
          <a:p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 the privacy of the people taking part be protected?</a:t>
            </a:r>
          </a:p>
          <a:p>
            <a:endParaRPr lang="en-GB" alt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Warning triangle.jpg"/>
          <p:cNvPicPr>
            <a:picLocks noChangeAspect="1"/>
          </p:cNvPicPr>
          <p:nvPr/>
        </p:nvPicPr>
        <p:blipFill>
          <a:blip r:embed="rId3" cstate="print"/>
          <a:srcRect l="7887" t="1701" r="8594" b="2751"/>
          <a:stretch>
            <a:fillRect/>
          </a:stretch>
        </p:blipFill>
        <p:spPr>
          <a:xfrm>
            <a:off x="7092280" y="1268760"/>
            <a:ext cx="1800000" cy="1933508"/>
          </a:xfrm>
          <a:prstGeom prst="rect">
            <a:avLst/>
          </a:prstGeom>
        </p:spPr>
      </p:pic>
      <p:pic>
        <p:nvPicPr>
          <p:cNvPr id="5" name="Picture 4" descr="Ruby breath measuring_2.jpg"/>
          <p:cNvPicPr>
            <a:picLocks noChangeAspect="1"/>
          </p:cNvPicPr>
          <p:nvPr/>
        </p:nvPicPr>
        <p:blipFill>
          <a:blip r:embed="rId4" cstate="print"/>
          <a:srcRect l="6456"/>
          <a:stretch>
            <a:fillRect/>
          </a:stretch>
        </p:blipFill>
        <p:spPr>
          <a:xfrm>
            <a:off x="5868144" y="4797152"/>
            <a:ext cx="3131840" cy="1945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alt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are Research Ethics Committees (RECs)?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Adult REC whole grou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708920"/>
            <a:ext cx="4038600" cy="2131483"/>
          </a:xfrm>
        </p:spPr>
      </p:pic>
      <p:sp>
        <p:nvSpPr>
          <p:cNvPr id="7" name="Rounded Rectangle 6"/>
          <p:cNvSpPr/>
          <p:nvPr/>
        </p:nvSpPr>
        <p:spPr>
          <a:xfrm>
            <a:off x="251520" y="1844824"/>
            <a:ext cx="4464496" cy="38884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88840"/>
            <a:ext cx="447484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Made up of people with different jobs (not just scientists and doctors)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Members will all have different experience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do RECs do?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88840"/>
            <a:ext cx="447484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pPr>
              <a:defRPr/>
            </a:pPr>
            <a:r>
              <a:rPr lang="en-GB" alt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Meet to talk about a new study before it goes ahead</a:t>
            </a:r>
            <a:r>
              <a:rPr lang="en-GB" alt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They think about:</a:t>
            </a:r>
          </a:p>
          <a:p>
            <a:pPr lvl="1">
              <a:defRPr/>
            </a:pPr>
            <a:r>
              <a:rPr lang="en-GB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is good or not so good about the study</a:t>
            </a:r>
          </a:p>
          <a:p>
            <a:pPr lvl="1">
              <a:defRPr/>
            </a:pPr>
            <a:r>
              <a:rPr lang="en-GB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Whether taking part in the study could cause problems for those who take part</a:t>
            </a:r>
          </a:p>
          <a:p>
            <a:pPr lvl="1">
              <a:buNone/>
              <a:defRPr/>
            </a:pPr>
            <a:endParaRPr lang="en-GB" altLang="en-US" sz="1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alt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Decide whether the research is ethical </a:t>
            </a:r>
            <a:r>
              <a:rPr lang="en-GB" alt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for example, is it safe? Will it treat the people who take part with respect?</a:t>
            </a:r>
          </a:p>
          <a:p>
            <a:pPr lvl="1">
              <a:defRPr/>
            </a:pPr>
            <a:r>
              <a:rPr lang="en-GB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it is, then the researchers can go ahead with their study</a:t>
            </a:r>
          </a:p>
          <a:p>
            <a:pPr lvl="1">
              <a:defRPr/>
            </a:pPr>
            <a:r>
              <a:rPr lang="en-GB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it is not, then researchers may be asked to make changes to their research plans </a:t>
            </a:r>
            <a:r>
              <a:rPr lang="en-GB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415</Words>
  <Application>Microsoft Office PowerPoint</Application>
  <PresentationFormat>On-screen Show (4:3)</PresentationFormat>
  <Paragraphs>58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Research ethics and  how health research is reviewed</vt:lpstr>
      <vt:lpstr>‘Clinical research’ - What is it?</vt:lpstr>
      <vt:lpstr>Who does clinical research?</vt:lpstr>
      <vt:lpstr>‘Ethics’ and ‘bioethics’ What do they mean?</vt:lpstr>
      <vt:lpstr>‘Research ethics’?</vt:lpstr>
      <vt:lpstr>What are Research Ethics Committees (RECs)?</vt:lpstr>
      <vt:lpstr>What do RECs do?</vt:lpstr>
    </vt:vector>
  </TitlesOfParts>
  <Company>Nuffield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ethics &amp;  how health research gets approved</dc:title>
  <dc:creator>Rsberg</dc:creator>
  <cp:lastModifiedBy>vh -</cp:lastModifiedBy>
  <cp:revision>10</cp:revision>
  <dcterms:created xsi:type="dcterms:W3CDTF">2015-06-08T15:41:45Z</dcterms:created>
  <dcterms:modified xsi:type="dcterms:W3CDTF">2020-05-10T03:36:14Z</dcterms:modified>
</cp:coreProperties>
</file>